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301" r:id="rId3"/>
    <p:sldId id="293" r:id="rId4"/>
    <p:sldId id="295" r:id="rId5"/>
    <p:sldId id="306" r:id="rId6"/>
    <p:sldId id="291" r:id="rId7"/>
    <p:sldId id="303" r:id="rId8"/>
    <p:sldId id="304" r:id="rId9"/>
    <p:sldId id="307" r:id="rId10"/>
    <p:sldId id="297" r:id="rId11"/>
    <p:sldId id="305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3" autoAdjust="0"/>
    <p:restoredTop sz="94707" autoAdjust="0"/>
  </p:normalViewPr>
  <p:slideViewPr>
    <p:cSldViewPr snapToGrid="0">
      <p:cViewPr>
        <p:scale>
          <a:sx n="75" d="100"/>
          <a:sy n="75" d="100"/>
        </p:scale>
        <p:origin x="1758" y="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6552E-7017-4338-B72E-1F5C1B541E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1755F-F41F-4C40-AD59-A0AF94F8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3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003C69-5888-40B5-963B-2D265FCD21D3}" type="slidenum">
              <a:rPr lang="he-IL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1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52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9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735013"/>
            <a:ext cx="27432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5013"/>
            <a:ext cx="8026400" cy="5440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2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39200" y="78152"/>
            <a:ext cx="2743200" cy="365125"/>
          </a:xfrm>
          <a:prstGeom prst="rect">
            <a:avLst/>
          </a:prstGeom>
        </p:spPr>
        <p:txBody>
          <a:bodyPr/>
          <a:lstStyle/>
          <a:p>
            <a:fld id="{4B890CB6-F4D4-498D-BEA5-C56529FB7AB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97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7EF68F4-83C3-4BF3-865B-FF29FC07D1B9}" type="slidenum">
              <a:rPr lang="he-IL" smtClean="0">
                <a:solidFill>
                  <a:srgbClr val="000000"/>
                </a:solidFill>
              </a:rPr>
              <a:pPr/>
              <a:t>‹#›</a:t>
            </a:fld>
            <a:endParaRPr lang="he-IL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1339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442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4883"/>
            <a:ext cx="10972800" cy="71822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5080"/>
            <a:ext cx="10972800" cy="4364715"/>
          </a:xfrm>
        </p:spPr>
        <p:txBody>
          <a:bodyPr/>
          <a:lstStyle>
            <a:lvl1pPr>
              <a:defRPr sz="2800">
                <a:solidFill>
                  <a:srgbClr val="990099"/>
                </a:solidFill>
              </a:defRPr>
            </a:lvl1pPr>
            <a:lvl2pPr>
              <a:defRPr sz="2400">
                <a:solidFill>
                  <a:srgbClr val="990099"/>
                </a:solidFill>
              </a:defRPr>
            </a:lvl2pPr>
            <a:lvl3pPr>
              <a:defRPr sz="2200">
                <a:solidFill>
                  <a:srgbClr val="990099"/>
                </a:solidFill>
              </a:defRPr>
            </a:lvl3pPr>
            <a:lvl4pPr>
              <a:defRPr>
                <a:solidFill>
                  <a:srgbClr val="990099"/>
                </a:solidFill>
              </a:defRPr>
            </a:lvl4pPr>
            <a:lvl5pPr>
              <a:defRPr>
                <a:solidFill>
                  <a:srgbClr val="99009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5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97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60575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60575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74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08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17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531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62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9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4873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550435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116040" y="181209"/>
            <a:ext cx="9970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	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600" b="1" cap="small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The Center for Power Electronics and Mixed-Signal IC, Ben-Gurion</a:t>
            </a:r>
            <a:r>
              <a:rPr lang="en-US" altLang="en-US" sz="1600" b="1" cap="small" baseline="0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 University</a:t>
            </a:r>
            <a:r>
              <a:rPr lang="en-US" altLang="en-US" sz="1600" b="1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		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9911394" y="518545"/>
            <a:ext cx="666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800" b="1" dirty="0">
                <a:solidFill>
                  <a:srgbClr val="000000"/>
                </a:solidFill>
              </a:rPr>
              <a:t>[</a:t>
            </a:r>
            <a:fld id="{CA824956-210B-4D0E-B355-2A2308706CE9}" type="slidenum">
              <a:rPr lang="en-US" altLang="en-US" sz="1800" b="1" smtClean="0">
                <a:solidFill>
                  <a:srgbClr val="000000"/>
                </a:solidFill>
              </a:rPr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en-US" sz="1800" b="1" dirty="0">
                <a:solidFill>
                  <a:srgbClr val="000000"/>
                </a:solidFill>
              </a:rPr>
              <a:t>]</a:t>
            </a:r>
          </a:p>
        </p:txBody>
      </p:sp>
      <p:grpSp>
        <p:nvGrpSpPr>
          <p:cNvPr id="1031" name="Group 11"/>
          <p:cNvGrpSpPr>
            <a:grpSpLocks/>
          </p:cNvGrpSpPr>
          <p:nvPr/>
        </p:nvGrpSpPr>
        <p:grpSpPr bwMode="auto">
          <a:xfrm>
            <a:off x="410637" y="913274"/>
            <a:ext cx="10955867" cy="55563"/>
            <a:chOff x="0" y="320"/>
            <a:chExt cx="5576" cy="32"/>
          </a:xfrm>
        </p:grpSpPr>
        <p:sp>
          <p:nvSpPr>
            <p:cNvPr id="1032" name="Line 8"/>
            <p:cNvSpPr>
              <a:spLocks noChangeShapeType="1"/>
            </p:cNvSpPr>
            <p:nvPr userDrawn="1"/>
          </p:nvSpPr>
          <p:spPr bwMode="auto">
            <a:xfrm>
              <a:off x="0" y="320"/>
              <a:ext cx="5576" cy="0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033" name="Line 10"/>
            <p:cNvSpPr>
              <a:spLocks noChangeShapeType="1"/>
            </p:cNvSpPr>
            <p:nvPr userDrawn="1"/>
          </p:nvSpPr>
          <p:spPr bwMode="auto">
            <a:xfrm>
              <a:off x="0" y="352"/>
              <a:ext cx="5576" cy="0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6825" y="32995"/>
            <a:ext cx="1004979" cy="10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4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84" r:id="rId13"/>
    <p:sldLayoutId id="214748368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D20D2A03-43A2-448D-9901-38C307C71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541" y="1317647"/>
            <a:ext cx="8962711" cy="71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 kern="1200" dirty="0">
                <a:ea typeface="MS Mincho" panose="02020609040205080304" pitchFamily="49" charset="-128"/>
                <a:cs typeface="Arial" panose="020B0604020202020204" pitchFamily="34" charset="0"/>
              </a:rPr>
              <a:t>Multi Sources Docking Station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40D4F18-8F01-4D4F-B637-4CD2A3244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090" y="1189250"/>
            <a:ext cx="674563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 dirty="0"/>
              <a:t>		   </a:t>
            </a:r>
          </a:p>
          <a:p>
            <a:pPr>
              <a:buNone/>
            </a:pPr>
            <a:r>
              <a:rPr lang="en-US" b="1" dirty="0"/>
              <a:t>	               </a:t>
            </a:r>
            <a:r>
              <a:rPr 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  <a:t>p-2022-040</a:t>
            </a:r>
            <a:endParaRPr lang="en-US" altLang="en-US" sz="2000" dirty="0">
              <a:solidFill>
                <a:srgbClr val="000099"/>
              </a:solidFill>
              <a:ea typeface="ＭＳ 明朝" panose="02020609040205080304" pitchFamily="49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  <a:t>  Bar </a:t>
            </a:r>
            <a:r>
              <a:rPr lang="en-US" altLang="en-US" sz="2000" dirty="0" err="1">
                <a:solidFill>
                  <a:srgbClr val="000099"/>
                </a:solidFill>
                <a:ea typeface="ＭＳ 明朝" panose="02020609040205080304" pitchFamily="49" charset="-128"/>
              </a:rPr>
              <a:t>Moskovich</a:t>
            </a:r>
            <a:br>
              <a:rPr lang="en-US" alt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</a:br>
            <a:r>
              <a:rPr lang="en-US" alt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  <a:t>Noam </a:t>
            </a:r>
            <a:r>
              <a:rPr lang="en-US" altLang="en-US" sz="2000" dirty="0" err="1">
                <a:solidFill>
                  <a:srgbClr val="000099"/>
                </a:solidFill>
                <a:ea typeface="ＭＳ 明朝" panose="02020609040205080304" pitchFamily="49" charset="-128"/>
              </a:rPr>
              <a:t>Galili</a:t>
            </a:r>
            <a:endParaRPr lang="en-US" altLang="en-US" sz="2000" dirty="0">
              <a:solidFill>
                <a:srgbClr val="000099"/>
              </a:solidFill>
              <a:ea typeface="ＭＳ 明朝" panose="02020609040205080304" pitchFamily="49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dirty="0">
              <a:solidFill>
                <a:srgbClr val="000099"/>
              </a:solidFill>
              <a:ea typeface="ＭＳ 明朝" panose="02020609040205080304" pitchFamily="49" charset="-128"/>
            </a:endParaRPr>
          </a:p>
          <a:p>
            <a:pPr algn="ctr">
              <a:buNone/>
            </a:pPr>
            <a:r>
              <a:rPr lang="en-US" sz="2000" b="1" kern="0" dirty="0"/>
              <a:t>Supervisors:</a:t>
            </a:r>
          </a:p>
          <a:p>
            <a:pPr algn="ctr">
              <a:buNone/>
            </a:pPr>
            <a:r>
              <a:rPr lang="en-US" sz="2000" kern="0" dirty="0"/>
              <a:t>Prof. </a:t>
            </a:r>
            <a:r>
              <a:rPr lang="en-US" sz="2000" kern="0" dirty="0" err="1"/>
              <a:t>Mor</a:t>
            </a:r>
            <a:r>
              <a:rPr lang="en-US" sz="2000" kern="0" dirty="0"/>
              <a:t> M. </a:t>
            </a:r>
            <a:r>
              <a:rPr lang="en-US" sz="2000" kern="0" dirty="0" err="1"/>
              <a:t>Peretz</a:t>
            </a:r>
            <a:endParaRPr lang="en-US" sz="2000" kern="0" dirty="0"/>
          </a:p>
          <a:p>
            <a:pPr algn="ctr">
              <a:buNone/>
            </a:pPr>
            <a:r>
              <a:rPr lang="en-US" sz="2000" kern="0" dirty="0"/>
              <a:t>Mr. Guy Bar </a:t>
            </a:r>
            <a:r>
              <a:rPr lang="en-US" sz="2000" kern="0" dirty="0" err="1"/>
              <a:t>Sovik</a:t>
            </a:r>
            <a:endParaRPr lang="en-US" sz="2000" kern="0" dirty="0"/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dirty="0">
              <a:solidFill>
                <a:srgbClr val="000099"/>
              </a:solidFill>
              <a:ea typeface="ＭＳ 明朝" panose="02020609040205080304" pitchFamily="49" charset="-128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2BC59F0-47B2-408E-B34C-B136A0E91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7" y="4555687"/>
            <a:ext cx="6257925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The Center for Power Electronics and Mixed-Signal IC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Department of Electrical and Computer Engineering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Ben-Gurion University of the Negev, </a:t>
            </a:r>
            <a:r>
              <a:rPr lang="en-US" altLang="en-US" sz="1800" b="1" i="1" dirty="0">
                <a:solidFill>
                  <a:srgbClr val="990099"/>
                </a:solidFill>
              </a:rPr>
              <a:t>ISRAEL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Website: http://www.ee.bgu.ac.il/~pemic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5D610-68D7-46A8-A765-0163D1C04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046" y="6162037"/>
            <a:ext cx="8844085" cy="42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 dirty="0">
                <a:solidFill>
                  <a:srgbClr val="990099"/>
                </a:solidFill>
              </a:rPr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26499837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FA129B-7413-4024-93C8-B60E5367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29" y="6208717"/>
            <a:ext cx="438211" cy="6096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11A44E-CCBE-402D-82A3-8DB57B03C3F5}"/>
              </a:ext>
            </a:extLst>
          </p:cNvPr>
          <p:cNvSpPr>
            <a:spLocks noGrp="1"/>
          </p:cNvSpPr>
          <p:nvPr/>
        </p:nvSpPr>
        <p:spPr bwMode="auto">
          <a:xfrm>
            <a:off x="1167468" y="1050236"/>
            <a:ext cx="8229600" cy="71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342892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685783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1028675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1371566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200" dirty="0"/>
              <a:t> Project’s Tasks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785BFC3-EE49-D0AF-4D03-F9E23AC4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60" y="1768463"/>
            <a:ext cx="7844908" cy="4542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82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088E8C-EE6E-8C33-150E-377504D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9B0392-1743-5E7F-A2BF-A5300911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309828"/>
            <a:ext cx="6337300" cy="4364715"/>
          </a:xfrm>
        </p:spPr>
        <p:txBody>
          <a:bodyPr/>
          <a:lstStyle/>
          <a:p>
            <a:r>
              <a:rPr lang="en-US" dirty="0"/>
              <a:t>Reduction of board dimensions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Efficiency improvement </a:t>
            </a:r>
          </a:p>
          <a:p>
            <a:endParaRPr lang="en-US" dirty="0"/>
          </a:p>
          <a:p>
            <a:r>
              <a:rPr lang="en-US" dirty="0"/>
              <a:t>DC/AC converter for same output voltage as the Israeli electrical grid</a:t>
            </a:r>
          </a:p>
          <a:p>
            <a:endParaRPr lang="en-US" dirty="0"/>
          </a:p>
          <a:p>
            <a:endParaRPr lang="en-IL" dirty="0"/>
          </a:p>
        </p:txBody>
      </p:sp>
      <p:pic>
        <p:nvPicPr>
          <p:cNvPr id="4098" name="Picture 2" descr="Geek Circuit Board Pcb in Cartoon Shape Stock Vector - Illustration of  clever, freak: 149491815">
            <a:extLst>
              <a:ext uri="{FF2B5EF4-FFF2-40B4-BE49-F238E27FC236}">
                <a16:creationId xmlns:a16="http://schemas.microsoft.com/office/drawing/2014/main" id="{6A070D87-CD9D-51EA-647B-E2E2D586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80" y="1901623"/>
            <a:ext cx="4772920" cy="477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3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IT Annual Fund Circuit Board Thank You Card – Michael Georgeson">
            <a:extLst>
              <a:ext uri="{FF2B5EF4-FFF2-40B4-BE49-F238E27FC236}">
                <a16:creationId xmlns:a16="http://schemas.microsoft.com/office/drawing/2014/main" id="{24C7E3A2-05A3-419C-92F6-1DDAD8648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442906"/>
            <a:ext cx="9305925" cy="541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9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777100-A95D-4867-9607-3FFE5A4EE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7575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DE6FC3-89FF-45F9-BD09-D1A954108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64938"/>
            <a:ext cx="5384800" cy="4114800"/>
          </a:xfrm>
        </p:spPr>
        <p:txBody>
          <a:bodyPr wrap="square" anchor="t"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990099"/>
              </a:solidFill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recent years drones have been integrated into the industry in numerous application: shipping, warfare, law enforcement, etc.</a:t>
            </a:r>
          </a:p>
          <a:p>
            <a:pPr marL="0" indent="0">
              <a:defRPr/>
            </a:pPr>
            <a:endParaRPr lang="en-US" altLang="en-IL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problem is long-term flight due limited battery lifetime of the drone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IL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solution is charging stations that will be on the drone's route on the way to the destination, using solar energy</a:t>
            </a:r>
          </a:p>
          <a:p>
            <a:pPr marL="0" indent="0">
              <a:buNone/>
              <a:defRPr/>
            </a:pPr>
            <a:endParaRPr lang="en-US" altLang="en-IL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transfer requirement  even when working conditions changes</a:t>
            </a:r>
          </a:p>
          <a:p>
            <a:pPr marL="0" indent="0">
              <a:defRPr/>
            </a:pPr>
            <a:endParaRPr lang="en-US" altLang="en-IL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that, we need to stable the output voltage although the changes on the input voltage  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990099"/>
              </a:solidFill>
            </a:endParaRPr>
          </a:p>
        </p:txBody>
      </p:sp>
      <p:pic>
        <p:nvPicPr>
          <p:cNvPr id="9" name="Picture 5" descr="Flying sushi: Israel readies for delivery drone traffic jams">
            <a:extLst>
              <a:ext uri="{FF2B5EF4-FFF2-40B4-BE49-F238E27FC236}">
                <a16:creationId xmlns:a16="http://schemas.microsoft.com/office/drawing/2014/main" id="{8324C498-CDE7-41E1-B17D-AADE3BF8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527094"/>
            <a:ext cx="2921000" cy="1942465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Picture 3" descr="5 Reasons Why Choosing Solar Energy is Good for the Economy">
            <a:extLst>
              <a:ext uri="{FF2B5EF4-FFF2-40B4-BE49-F238E27FC236}">
                <a16:creationId xmlns:a16="http://schemas.microsoft.com/office/drawing/2014/main" id="{E0FF2949-5FF2-4850-8C01-EB71D5F5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4840448"/>
            <a:ext cx="3333039" cy="18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nmanned aerial vehicles – News, Research and Analysis – The Conversation –  page 1">
            <a:extLst>
              <a:ext uri="{FF2B5EF4-FFF2-40B4-BE49-F238E27FC236}">
                <a16:creationId xmlns:a16="http://schemas.microsoft.com/office/drawing/2014/main" id="{576AED83-50B8-8D3B-6BBF-BC8AC40EA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908" y="2527094"/>
            <a:ext cx="2670066" cy="194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96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C8574F-9805-4ADD-A745-B49E10F2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4883"/>
            <a:ext cx="10972800" cy="71822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Project purpose</a:t>
            </a:r>
            <a:endParaRPr lang="en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0032B9-DEFC-4A68-9AB3-9011942ACB29}"/>
              </a:ext>
            </a:extLst>
          </p:cNvPr>
          <p:cNvSpPr/>
          <p:nvPr/>
        </p:nvSpPr>
        <p:spPr>
          <a:xfrm>
            <a:off x="476658" y="2661337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990099"/>
                </a:solidFill>
              </a:rPr>
              <a:t>Efficiency~ 95%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IL" sz="2000" dirty="0">
              <a:solidFill>
                <a:srgbClr val="990099"/>
              </a:solidFill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990099"/>
                </a:solidFill>
              </a:rPr>
              <a:t>Output voltage- 400V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IL" sz="2000" dirty="0">
              <a:solidFill>
                <a:srgbClr val="990099"/>
              </a:solidFill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990099"/>
                </a:solidFill>
              </a:rPr>
              <a:t>Max output power- 240 W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IL" sz="2000" dirty="0">
              <a:solidFill>
                <a:srgbClr val="990099"/>
              </a:solidFill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990099"/>
                </a:solidFill>
              </a:rPr>
              <a:t>Input voltage 20-40 V</a:t>
            </a:r>
            <a:endParaRPr lang="en-IL" sz="2000" dirty="0">
              <a:solidFill>
                <a:srgbClr val="990099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217ABF7-A010-A826-B72D-145E527A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2112417"/>
            <a:ext cx="7934324" cy="37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9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8C2422-30BA-4999-8224-D01676A3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61997"/>
            <a:ext cx="8229600" cy="718227"/>
          </a:xfrm>
        </p:spPr>
        <p:txBody>
          <a:bodyPr/>
          <a:lstStyle/>
          <a:p>
            <a:r>
              <a:rPr lang="en-US" sz="3200" dirty="0"/>
              <a:t>Merge PWM resonant converter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45D966-762B-449B-823C-D68D82A4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13" y="1728592"/>
            <a:ext cx="10808414" cy="4545601"/>
          </a:xfrm>
        </p:spPr>
        <p:txBody>
          <a:bodyPr/>
          <a:lstStyle/>
          <a:p>
            <a:pPr marL="42860" indent="0" eaLnBrk="1" hangingPunct="1">
              <a:spcBef>
                <a:spcPct val="50000"/>
              </a:spcBef>
              <a:buSzPct val="140000"/>
              <a:buNone/>
            </a:pPr>
            <a:endParaRPr lang="en-US" altLang="en-US" sz="2200" dirty="0"/>
          </a:p>
          <a:p>
            <a:pPr marL="342891" lvl="1" indent="0" eaLnBrk="1" hangingPunct="1">
              <a:spcBef>
                <a:spcPct val="50000"/>
              </a:spcBef>
              <a:buSzPct val="140000"/>
              <a:buNone/>
            </a:pPr>
            <a:endParaRPr lang="en-US" altLang="en-US" sz="2200" dirty="0">
              <a:ea typeface="+mn-ea"/>
            </a:endParaRP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B221E6FA-969D-64EB-67A5-6A665B8B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7" y="1639192"/>
            <a:ext cx="99536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>
            <a:extLst>
              <a:ext uri="{FF2B5EF4-FFF2-40B4-BE49-F238E27FC236}">
                <a16:creationId xmlns:a16="http://schemas.microsoft.com/office/drawing/2014/main" id="{A45079BF-9B21-E72D-CF6D-B24BFDFB9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64" y="2101521"/>
            <a:ext cx="4695824" cy="216007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C47CFE9-648E-CA9B-F4B9-0C27357D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Simulation </a:t>
            </a:r>
            <a:endParaRPr lang="en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560BD33-982E-970A-5C3B-108C13C0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1" y="4489640"/>
            <a:ext cx="4419600" cy="21600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BB0B49AB-99F5-9231-6356-D44740D5088E}"/>
                  </a:ext>
                </a:extLst>
              </p:cNvPr>
              <p:cNvSpPr txBox="1"/>
              <p:nvPr/>
            </p:nvSpPr>
            <p:spPr>
              <a:xfrm>
                <a:off x="1874884" y="4089534"/>
                <a:ext cx="1508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𝑟𝑒𝑠𝑜𝑛𝑎𝑛𝑐𝑒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BB0B49AB-99F5-9231-6356-D44740D50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884" y="4089534"/>
                <a:ext cx="1508875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15">
                <a:extLst>
                  <a:ext uri="{FF2B5EF4-FFF2-40B4-BE49-F238E27FC236}">
                    <a16:creationId xmlns:a16="http://schemas.microsoft.com/office/drawing/2014/main" id="{0624D6A7-2FAC-0E90-F492-608E9D5DB316}"/>
                  </a:ext>
                </a:extLst>
              </p:cNvPr>
              <p:cNvSpPr/>
              <p:nvPr/>
            </p:nvSpPr>
            <p:spPr>
              <a:xfrm>
                <a:off x="8258445" y="4064334"/>
                <a:ext cx="1099596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𝐿𝑜𝑤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8" name="Rectangle 15">
                <a:extLst>
                  <a:ext uri="{FF2B5EF4-FFF2-40B4-BE49-F238E27FC236}">
                    <a16:creationId xmlns:a16="http://schemas.microsoft.com/office/drawing/2014/main" id="{0624D6A7-2FAC-0E90-F492-608E9D5DB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445" y="4064334"/>
                <a:ext cx="1099596" cy="39453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תמונה 9">
            <a:extLst>
              <a:ext uri="{FF2B5EF4-FFF2-40B4-BE49-F238E27FC236}">
                <a16:creationId xmlns:a16="http://schemas.microsoft.com/office/drawing/2014/main" id="{6E0CBDF0-ADEC-3E68-A79B-9915A7FFD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564" y="4458866"/>
            <a:ext cx="4316439" cy="2303051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E09853D-937C-48CA-521C-A237A0343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78239"/>
            <a:ext cx="4254500" cy="2111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E63D6A-816B-C4E1-B635-126295900452}"/>
                  </a:ext>
                </a:extLst>
              </p:cNvPr>
              <p:cNvSpPr txBox="1"/>
              <p:nvPr/>
            </p:nvSpPr>
            <p:spPr>
              <a:xfrm>
                <a:off x="2163775" y="1635473"/>
                <a:ext cx="1133452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𝑏𝑜𝑜𝑠𝑡</m:t>
                              </m:r>
                            </m:sub>
                          </m:sSub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E63D6A-816B-C4E1-B635-12629590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775" y="1635473"/>
                <a:ext cx="1133452" cy="395429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456BE-B5BE-4A92-85DF-2DDB9DC14C9C}"/>
                  </a:ext>
                </a:extLst>
              </p:cNvPr>
              <p:cNvSpPr txBox="1"/>
              <p:nvPr/>
            </p:nvSpPr>
            <p:spPr>
              <a:xfrm>
                <a:off x="8453242" y="1648521"/>
                <a:ext cx="904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456BE-B5BE-4A92-85DF-2DDB9DC1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42" y="1648521"/>
                <a:ext cx="904799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56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EBC7B0-7A70-45F7-9BF3-0BD0CFAE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4887"/>
            <a:ext cx="10972800" cy="718227"/>
          </a:xfrm>
        </p:spPr>
        <p:txBody>
          <a:bodyPr/>
          <a:lstStyle/>
          <a:p>
            <a:r>
              <a:rPr lang="en-US" sz="3200" dirty="0"/>
              <a:t>Voltage-Current Curve Of Solar Panel</a:t>
            </a:r>
            <a:endParaRPr lang="en-IL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98761-A884-4996-BCC1-E5267A1C0D43}"/>
              </a:ext>
            </a:extLst>
          </p:cNvPr>
          <p:cNvSpPr txBox="1"/>
          <p:nvPr/>
        </p:nvSpPr>
        <p:spPr>
          <a:xfrm>
            <a:off x="766135" y="2121972"/>
            <a:ext cx="4651333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90099"/>
                </a:solidFill>
              </a:rPr>
              <a:t>Power curve depend on many variables: temperature, shadowing</a:t>
            </a:r>
            <a:r>
              <a:rPr lang="he-IL" sz="2100" dirty="0">
                <a:solidFill>
                  <a:srgbClr val="990099"/>
                </a:solidFill>
              </a:rPr>
              <a:t> </a:t>
            </a:r>
            <a:r>
              <a:rPr lang="en-US" sz="2100" dirty="0">
                <a:solidFill>
                  <a:srgbClr val="990099"/>
                </a:solidFill>
              </a:rPr>
              <a:t>etc.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990099"/>
              </a:solidFill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90099"/>
                </a:solidFill>
              </a:rPr>
              <a:t>MPP Tracking- Maintaining work around an optimal work 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B07E9-0F8B-4760-AB50-FCCEF877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35" y="4375792"/>
            <a:ext cx="2865763" cy="2087080"/>
          </a:xfrm>
          <a:prstGeom prst="rect">
            <a:avLst/>
          </a:prstGeom>
        </p:spPr>
      </p:pic>
      <p:pic>
        <p:nvPicPr>
          <p:cNvPr id="7" name="Picture 8" descr="Improved Performance of a Photovoltaic Panel by MPPT Algorithms | IntechOpen">
            <a:extLst>
              <a:ext uri="{FF2B5EF4-FFF2-40B4-BE49-F238E27FC236}">
                <a16:creationId xmlns:a16="http://schemas.microsoft.com/office/drawing/2014/main" id="{BBAC9A8C-D8D0-4CC2-A0AC-206CA8E26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1898" y="4396762"/>
            <a:ext cx="3245179" cy="204513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92F7A4D4-38EA-E04A-1326-59014119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32" y="2033731"/>
            <a:ext cx="4539068" cy="397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32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3298-2072-4D34-A368-7223C157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Main Problems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8F40-1541-48EB-9509-32B44AAA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Components selection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Zero voltage switch (transistors)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Decrease transformer turns ratio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PIC application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2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239F9C-2F1D-11AF-F91B-E0983673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</a:t>
            </a:r>
            <a:r>
              <a:rPr lang="he-IL" dirty="0"/>
              <a:t> </a:t>
            </a:r>
            <a:r>
              <a:rPr lang="en-US" dirty="0"/>
              <a:t>Design</a:t>
            </a:r>
            <a:endParaRPr lang="en-IL" dirty="0"/>
          </a:p>
        </p:txBody>
      </p:sp>
      <p:pic>
        <p:nvPicPr>
          <p:cNvPr id="5" name="תמונה 10">
            <a:extLst>
              <a:ext uri="{FF2B5EF4-FFF2-40B4-BE49-F238E27FC236}">
                <a16:creationId xmlns:a16="http://schemas.microsoft.com/office/drawing/2014/main" id="{21C3329E-63D9-A51E-CA2C-0E91F268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38" y="2044701"/>
            <a:ext cx="5636524" cy="463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24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047D84-6675-AC8F-2758-BFEF7D69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F38F8A2-7B3B-57AA-6CAC-DE98FE51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85080"/>
            <a:ext cx="6184900" cy="43647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2800" dirty="0"/>
              <a:t>The converter keep stable DC output voltage despite changes in input voltage</a:t>
            </a:r>
          </a:p>
          <a:p>
            <a:pPr marL="0" indent="0">
              <a:defRPr/>
            </a:pPr>
            <a:endParaRPr lang="en-US" altLang="en-IL" sz="28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2800" dirty="0"/>
              <a:t>Independently control duty cycle and switch frequency allow us to stable the output voltage while achieving MPPT.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0305683-FA2A-B29C-373C-5C7D7119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86" y="2244545"/>
            <a:ext cx="4873314" cy="34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939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8133</TotalTime>
  <Words>293</Words>
  <Application>Microsoft Office PowerPoint</Application>
  <PresentationFormat>מסך רחב</PresentationFormat>
  <Paragraphs>64</Paragraphs>
  <Slides>12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Helvetica</vt:lpstr>
      <vt:lpstr>Times New Roman</vt:lpstr>
      <vt:lpstr>Wingdings</vt:lpstr>
      <vt:lpstr>Default Design</vt:lpstr>
      <vt:lpstr>מצגת של PowerPoint‏</vt:lpstr>
      <vt:lpstr>Introduction</vt:lpstr>
      <vt:lpstr>Project purpose</vt:lpstr>
      <vt:lpstr>Merge PWM resonant converter</vt:lpstr>
      <vt:lpstr>Circuit Simulation </vt:lpstr>
      <vt:lpstr>Voltage-Current Curve Of Solar Panel</vt:lpstr>
      <vt:lpstr>Project Main Problems</vt:lpstr>
      <vt:lpstr>PCB Design</vt:lpstr>
      <vt:lpstr>Conclusions</vt:lpstr>
      <vt:lpstr>מצגת של PowerPoint‏</vt:lpstr>
      <vt:lpstr>Future work 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Ultra-Fast Switching Circuits  Realized by Monolithic Technology</dc:title>
  <dc:creator>Mor Peretz</dc:creator>
  <cp:lastModifiedBy>bar moskovich</cp:lastModifiedBy>
  <cp:revision>213</cp:revision>
  <dcterms:created xsi:type="dcterms:W3CDTF">2016-01-02T13:09:40Z</dcterms:created>
  <dcterms:modified xsi:type="dcterms:W3CDTF">2022-06-16T13:27:30Z</dcterms:modified>
</cp:coreProperties>
</file>